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
  </p:notesMasterIdLst>
  <p:sldIdLst>
    <p:sldId id="256" r:id="rId2"/>
    <p:sldId id="272" r:id="rId3"/>
    <p:sldId id="258" r:id="rId4"/>
    <p:sldId id="259" r:id="rId5"/>
    <p:sldId id="260" r:id="rId6"/>
    <p:sldId id="261" r:id="rId7"/>
    <p:sldId id="262" r:id="rId8"/>
    <p:sldId id="269" r:id="rId9"/>
    <p:sldId id="266" r:id="rId10"/>
    <p:sldId id="267" r:id="rId11"/>
    <p:sldId id="273" r:id="rId12"/>
    <p:sldId id="265"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479" autoAdjust="0"/>
  </p:normalViewPr>
  <p:slideViewPr>
    <p:cSldViewPr>
      <p:cViewPr varScale="1">
        <p:scale>
          <a:sx n="84" d="100"/>
          <a:sy n="84" d="100"/>
        </p:scale>
        <p:origin x="1584" y="90"/>
      </p:cViewPr>
      <p:guideLst>
        <p:guide orient="horz" pos="2160"/>
        <p:guide pos="2880"/>
      </p:guideLst>
    </p:cSldViewPr>
  </p:slideViewPr>
  <p:notesTextViewPr>
    <p:cViewPr>
      <p:scale>
        <a:sx n="150" d="100"/>
        <a:sy n="15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D3F01D8-F6F4-4D20-BF25-B3D4AE5D0A10}" type="datetimeFigureOut">
              <a:rPr lang="en-US" smtClean="0"/>
              <a:t>2/1/2017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0640A07-4AEC-4E02-B47C-06C1E2673170}" type="slidenum">
              <a:rPr lang="en-US" smtClean="0"/>
              <a:t>‹#›</a:t>
            </a:fld>
            <a:endParaRPr lang="en-US"/>
          </a:p>
        </p:txBody>
      </p:sp>
    </p:spTree>
    <p:extLst>
      <p:ext uri="{BB962C8B-B14F-4D97-AF65-F5344CB8AC3E}">
        <p14:creationId xmlns:p14="http://schemas.microsoft.com/office/powerpoint/2010/main" val="21866988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050" dirty="0" smtClean="0"/>
              <a:t>Image credit:</a:t>
            </a:r>
          </a:p>
          <a:p>
            <a:r>
              <a:rPr lang="en-US" sz="1050" dirty="0" smtClean="0"/>
              <a:t>Wikimedia</a:t>
            </a:r>
            <a:r>
              <a:rPr lang="en-US" sz="1050" baseline="0" dirty="0" smtClean="0"/>
              <a:t> Commons; https://commons.wikimedia.org/wiki/File:ConvectionCells.svg (CC BY-SA 3.0)</a:t>
            </a:r>
            <a:endParaRPr lang="en-US" sz="1050" dirty="0"/>
          </a:p>
        </p:txBody>
      </p:sp>
      <p:sp>
        <p:nvSpPr>
          <p:cNvPr id="4" name="Slide Number Placeholder 3"/>
          <p:cNvSpPr>
            <a:spLocks noGrp="1"/>
          </p:cNvSpPr>
          <p:nvPr>
            <p:ph type="sldNum" sz="quarter" idx="10"/>
          </p:nvPr>
        </p:nvSpPr>
        <p:spPr/>
        <p:txBody>
          <a:bodyPr/>
          <a:lstStyle/>
          <a:p>
            <a:fld id="{10640A07-4AEC-4E02-B47C-06C1E2673170}" type="slidenum">
              <a:rPr lang="en-US" smtClean="0"/>
              <a:t>1</a:t>
            </a:fld>
            <a:endParaRPr lang="en-US"/>
          </a:p>
        </p:txBody>
      </p:sp>
    </p:spTree>
    <p:extLst>
      <p:ext uri="{BB962C8B-B14F-4D97-AF65-F5344CB8AC3E}">
        <p14:creationId xmlns:p14="http://schemas.microsoft.com/office/powerpoint/2010/main" val="405087407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can use this slide to assist students in completing the information in the chart on slide 7.</a:t>
            </a:r>
            <a:endParaRPr lang="en-US" dirty="0"/>
          </a:p>
        </p:txBody>
      </p:sp>
      <p:sp>
        <p:nvSpPr>
          <p:cNvPr id="4" name="Slide Number Placeholder 3"/>
          <p:cNvSpPr>
            <a:spLocks noGrp="1"/>
          </p:cNvSpPr>
          <p:nvPr>
            <p:ph type="sldNum" sz="quarter" idx="10"/>
          </p:nvPr>
        </p:nvSpPr>
        <p:spPr/>
        <p:txBody>
          <a:bodyPr/>
          <a:lstStyle/>
          <a:p>
            <a:fld id="{10640A07-4AEC-4E02-B47C-06C1E2673170}" type="slidenum">
              <a:rPr lang="en-US" smtClean="0"/>
              <a:t>10</a:t>
            </a:fld>
            <a:endParaRPr lang="en-US"/>
          </a:p>
        </p:txBody>
      </p:sp>
    </p:spTree>
    <p:extLst>
      <p:ext uri="{BB962C8B-B14F-4D97-AF65-F5344CB8AC3E}">
        <p14:creationId xmlns:p14="http://schemas.microsoft.com/office/powerpoint/2010/main" val="34264180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will inform the students that they will use the format shown in this slide for the vocabulary activity.</a:t>
            </a:r>
            <a:endParaRPr lang="en-US" dirty="0"/>
          </a:p>
        </p:txBody>
      </p:sp>
      <p:sp>
        <p:nvSpPr>
          <p:cNvPr id="4" name="Slide Number Placeholder 3"/>
          <p:cNvSpPr>
            <a:spLocks noGrp="1"/>
          </p:cNvSpPr>
          <p:nvPr>
            <p:ph type="sldNum" sz="quarter" idx="10"/>
          </p:nvPr>
        </p:nvSpPr>
        <p:spPr/>
        <p:txBody>
          <a:bodyPr/>
          <a:lstStyle/>
          <a:p>
            <a:fld id="{10640A07-4AEC-4E02-B47C-06C1E2673170}" type="slidenum">
              <a:rPr lang="en-US" smtClean="0"/>
              <a:t>11</a:t>
            </a:fld>
            <a:endParaRPr lang="en-US"/>
          </a:p>
        </p:txBody>
      </p:sp>
    </p:spTree>
    <p:extLst>
      <p:ext uri="{BB962C8B-B14F-4D97-AF65-F5344CB8AC3E}">
        <p14:creationId xmlns:p14="http://schemas.microsoft.com/office/powerpoint/2010/main" val="195302222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slide should</a:t>
            </a:r>
            <a:r>
              <a:rPr lang="en-US" baseline="0" dirty="0" smtClean="0"/>
              <a:t> be used to assist student lab activity rotations.</a:t>
            </a:r>
            <a:endParaRPr lang="en-US" dirty="0"/>
          </a:p>
        </p:txBody>
      </p:sp>
      <p:sp>
        <p:nvSpPr>
          <p:cNvPr id="4" name="Slide Number Placeholder 3"/>
          <p:cNvSpPr>
            <a:spLocks noGrp="1"/>
          </p:cNvSpPr>
          <p:nvPr>
            <p:ph type="sldNum" sz="quarter" idx="10"/>
          </p:nvPr>
        </p:nvSpPr>
        <p:spPr/>
        <p:txBody>
          <a:bodyPr/>
          <a:lstStyle/>
          <a:p>
            <a:fld id="{10640A07-4AEC-4E02-B47C-06C1E2673170}" type="slidenum">
              <a:rPr lang="en-US" smtClean="0"/>
              <a:t>12</a:t>
            </a:fld>
            <a:endParaRPr lang="en-US"/>
          </a:p>
        </p:txBody>
      </p:sp>
    </p:spTree>
    <p:extLst>
      <p:ext uri="{BB962C8B-B14F-4D97-AF65-F5344CB8AC3E}">
        <p14:creationId xmlns:p14="http://schemas.microsoft.com/office/powerpoint/2010/main" val="205244789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will use this activity as an</a:t>
            </a:r>
            <a:r>
              <a:rPr lang="en-US" baseline="0" dirty="0" smtClean="0"/>
              <a:t> exit strategy. The teacher will ask the students to answer the question.</a:t>
            </a:r>
            <a:endParaRPr lang="en-US" dirty="0"/>
          </a:p>
        </p:txBody>
      </p:sp>
      <p:sp>
        <p:nvSpPr>
          <p:cNvPr id="4" name="Slide Number Placeholder 3"/>
          <p:cNvSpPr>
            <a:spLocks noGrp="1"/>
          </p:cNvSpPr>
          <p:nvPr>
            <p:ph type="sldNum" sz="quarter" idx="10"/>
          </p:nvPr>
        </p:nvSpPr>
        <p:spPr/>
        <p:txBody>
          <a:bodyPr/>
          <a:lstStyle/>
          <a:p>
            <a:fld id="{10640A07-4AEC-4E02-B47C-06C1E2673170}" type="slidenum">
              <a:rPr lang="en-US" smtClean="0"/>
              <a:t>13</a:t>
            </a:fld>
            <a:endParaRPr lang="en-US"/>
          </a:p>
        </p:txBody>
      </p:sp>
    </p:spTree>
    <p:extLst>
      <p:ext uri="{BB962C8B-B14F-4D97-AF65-F5344CB8AC3E}">
        <p14:creationId xmlns:p14="http://schemas.microsoft.com/office/powerpoint/2010/main" val="401710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will introduce the topic by showing the motivational video. Direct the students to write down three facts</a:t>
            </a:r>
            <a:r>
              <a:rPr lang="en-US" baseline="0" dirty="0" smtClean="0"/>
              <a:t> that they learn from the video.</a:t>
            </a:r>
          </a:p>
          <a:p>
            <a:endParaRPr lang="en-US" baseline="0" dirty="0" smtClean="0"/>
          </a:p>
          <a:p>
            <a:r>
              <a:rPr lang="en-US" baseline="0" dirty="0" smtClean="0"/>
              <a:t>Image credit:</a:t>
            </a:r>
          </a:p>
          <a:p>
            <a:r>
              <a:rPr lang="en-US" baseline="0" dirty="0" smtClean="0"/>
              <a:t>Wikimedia Commons; https://commons.wikimedia.org/wiki/File:Sonyhdrfx1.jpg (public domain)</a:t>
            </a:r>
            <a:endParaRPr lang="en-US" dirty="0"/>
          </a:p>
        </p:txBody>
      </p:sp>
      <p:sp>
        <p:nvSpPr>
          <p:cNvPr id="4" name="Slide Number Placeholder 3"/>
          <p:cNvSpPr>
            <a:spLocks noGrp="1"/>
          </p:cNvSpPr>
          <p:nvPr>
            <p:ph type="sldNum" sz="quarter" idx="10"/>
          </p:nvPr>
        </p:nvSpPr>
        <p:spPr/>
        <p:txBody>
          <a:bodyPr/>
          <a:lstStyle/>
          <a:p>
            <a:fld id="{10640A07-4AEC-4E02-B47C-06C1E2673170}" type="slidenum">
              <a:rPr lang="en-US" smtClean="0"/>
              <a:t>2</a:t>
            </a:fld>
            <a:endParaRPr lang="en-US"/>
          </a:p>
        </p:txBody>
      </p:sp>
    </p:spTree>
    <p:extLst>
      <p:ext uri="{BB962C8B-B14F-4D97-AF65-F5344CB8AC3E}">
        <p14:creationId xmlns:p14="http://schemas.microsoft.com/office/powerpoint/2010/main" val="20440273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will state that the picture represents conduction: the</a:t>
            </a:r>
            <a:r>
              <a:rPr lang="en-US" baseline="0" dirty="0" smtClean="0"/>
              <a:t> pancakes are receiving direct heat from the skillet</a:t>
            </a:r>
            <a:r>
              <a:rPr lang="en-US" dirty="0" smtClean="0"/>
              <a:t>.</a:t>
            </a:r>
          </a:p>
          <a:p>
            <a:endParaRPr lang="en-US" dirty="0" smtClean="0"/>
          </a:p>
          <a:p>
            <a:r>
              <a:rPr lang="en-US" dirty="0" smtClean="0"/>
              <a:t>Image credit:</a:t>
            </a:r>
          </a:p>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err="1" smtClean="0">
                <a:solidFill>
                  <a:schemeClr val="bg1">
                    <a:lumMod val="50000"/>
                  </a:schemeClr>
                </a:solidFill>
              </a:rPr>
              <a:t>Alyss</a:t>
            </a:r>
            <a:r>
              <a:rPr lang="en-US" sz="1200" dirty="0" smtClean="0">
                <a:solidFill>
                  <a:schemeClr val="bg1">
                    <a:lumMod val="50000"/>
                  </a:schemeClr>
                </a:solidFill>
              </a:rPr>
              <a:t>, Flickr;</a:t>
            </a:r>
            <a:r>
              <a:rPr lang="en-US" sz="1200" baseline="0" dirty="0" smtClean="0">
                <a:solidFill>
                  <a:schemeClr val="bg1">
                    <a:lumMod val="50000"/>
                  </a:schemeClr>
                </a:solidFill>
              </a:rPr>
              <a:t> https://www.flickr.com/photos/alyssssyla/3361571920 (CC BY-NC-SA 2.0)</a:t>
            </a:r>
            <a:endParaRPr lang="en-US" sz="1200" dirty="0" smtClean="0">
              <a:solidFill>
                <a:schemeClr val="bg1">
                  <a:lumMod val="50000"/>
                </a:schemeClr>
              </a:solidFill>
            </a:endParaRPr>
          </a:p>
        </p:txBody>
      </p:sp>
      <p:sp>
        <p:nvSpPr>
          <p:cNvPr id="4" name="Slide Number Placeholder 3"/>
          <p:cNvSpPr>
            <a:spLocks noGrp="1"/>
          </p:cNvSpPr>
          <p:nvPr>
            <p:ph type="sldNum" sz="quarter" idx="10"/>
          </p:nvPr>
        </p:nvSpPr>
        <p:spPr/>
        <p:txBody>
          <a:bodyPr/>
          <a:lstStyle/>
          <a:p>
            <a:fld id="{10640A07-4AEC-4E02-B47C-06C1E2673170}" type="slidenum">
              <a:rPr lang="en-US" smtClean="0"/>
              <a:t>3</a:t>
            </a:fld>
            <a:endParaRPr lang="en-US"/>
          </a:p>
        </p:txBody>
      </p:sp>
    </p:spTree>
    <p:extLst>
      <p:ext uri="{BB962C8B-B14F-4D97-AF65-F5344CB8AC3E}">
        <p14:creationId xmlns:p14="http://schemas.microsoft.com/office/powerpoint/2010/main" val="34316893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will explain the mobility of the particles in the transfer of heat. Hot water rises and cold water sinks—or in the case of lava lamps, the hot “lava” rises from</a:t>
            </a:r>
            <a:r>
              <a:rPr lang="en-US" baseline="0" dirty="0" smtClean="0"/>
              <a:t> the bottom and falls from the top as it cools</a:t>
            </a:r>
            <a:r>
              <a:rPr lang="en-US" dirty="0" smtClean="0"/>
              <a:t>.</a:t>
            </a:r>
          </a:p>
          <a:p>
            <a:endParaRPr lang="en-US" dirty="0" smtClean="0"/>
          </a:p>
          <a:p>
            <a:r>
              <a:rPr lang="en-US" dirty="0" smtClean="0"/>
              <a:t>Image Credit:</a:t>
            </a:r>
          </a:p>
          <a:p>
            <a:r>
              <a:rPr lang="en-US" dirty="0" err="1" smtClean="0"/>
              <a:t>PacoScott</a:t>
            </a:r>
            <a:r>
              <a:rPr lang="en-US" dirty="0" smtClean="0"/>
              <a:t>, Flickr; https://www.flickr.com/photos/ttocsland/548316147/in/photostream/ (CC BY-NC 2.0)</a:t>
            </a:r>
            <a:endParaRPr lang="en-US" dirty="0"/>
          </a:p>
        </p:txBody>
      </p:sp>
      <p:sp>
        <p:nvSpPr>
          <p:cNvPr id="4" name="Slide Number Placeholder 3"/>
          <p:cNvSpPr>
            <a:spLocks noGrp="1"/>
          </p:cNvSpPr>
          <p:nvPr>
            <p:ph type="sldNum" sz="quarter" idx="10"/>
          </p:nvPr>
        </p:nvSpPr>
        <p:spPr/>
        <p:txBody>
          <a:bodyPr/>
          <a:lstStyle/>
          <a:p>
            <a:fld id="{10640A07-4AEC-4E02-B47C-06C1E2673170}" type="slidenum">
              <a:rPr lang="en-US" smtClean="0"/>
              <a:t>4</a:t>
            </a:fld>
            <a:endParaRPr lang="en-US"/>
          </a:p>
        </p:txBody>
      </p:sp>
    </p:spTree>
    <p:extLst>
      <p:ext uri="{BB962C8B-B14F-4D97-AF65-F5344CB8AC3E}">
        <p14:creationId xmlns:p14="http://schemas.microsoft.com/office/powerpoint/2010/main" val="2083031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a:t>
            </a:r>
            <a:r>
              <a:rPr lang="en-US" baseline="0" dirty="0" smtClean="0"/>
              <a:t> </a:t>
            </a:r>
            <a:r>
              <a:rPr lang="en-US" dirty="0" smtClean="0"/>
              <a:t>can mention that convection occurs in the Earth’s mantle as shown in the diagram</a:t>
            </a:r>
            <a:r>
              <a:rPr lang="en-US" baseline="0" dirty="0" smtClean="0"/>
              <a:t>. Again, there is movement of particles from hot to cool areas.</a:t>
            </a:r>
            <a:r>
              <a:rPr lang="en-US" dirty="0" smtClean="0"/>
              <a:t> </a:t>
            </a:r>
          </a:p>
          <a:p>
            <a:endParaRPr lang="en-US" dirty="0" smtClean="0"/>
          </a:p>
          <a:p>
            <a:r>
              <a:rPr lang="en-US" dirty="0" smtClean="0"/>
              <a:t>Image</a:t>
            </a:r>
            <a:r>
              <a:rPr lang="en-US" baseline="0" dirty="0" smtClean="0"/>
              <a:t> credit:</a:t>
            </a:r>
          </a:p>
          <a:p>
            <a:r>
              <a:rPr lang="en-US" baseline="0" dirty="0" smtClean="0"/>
              <a:t>Wikimedia Commons; https://commons.wikimedia.org/wiki/File:Oceanic_spreading.svg (CC BY-SA 3.0)</a:t>
            </a:r>
            <a:endParaRPr lang="en-US" dirty="0"/>
          </a:p>
        </p:txBody>
      </p:sp>
      <p:sp>
        <p:nvSpPr>
          <p:cNvPr id="4" name="Slide Number Placeholder 3"/>
          <p:cNvSpPr>
            <a:spLocks noGrp="1"/>
          </p:cNvSpPr>
          <p:nvPr>
            <p:ph type="sldNum" sz="quarter" idx="10"/>
          </p:nvPr>
        </p:nvSpPr>
        <p:spPr/>
        <p:txBody>
          <a:bodyPr/>
          <a:lstStyle/>
          <a:p>
            <a:fld id="{10640A07-4AEC-4E02-B47C-06C1E2673170}" type="slidenum">
              <a:rPr lang="en-US" smtClean="0"/>
              <a:t>5</a:t>
            </a:fld>
            <a:endParaRPr lang="en-US"/>
          </a:p>
        </p:txBody>
      </p:sp>
    </p:spTree>
    <p:extLst>
      <p:ext uri="{BB962C8B-B14F-4D97-AF65-F5344CB8AC3E}">
        <p14:creationId xmlns:p14="http://schemas.microsoft.com/office/powerpoint/2010/main" val="18472888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teacher </a:t>
            </a:r>
            <a:r>
              <a:rPr lang="en-US" baseline="0" smtClean="0"/>
              <a:t>can describe radiation </a:t>
            </a:r>
            <a:r>
              <a:rPr lang="en-US" baseline="0" dirty="0" smtClean="0"/>
              <a:t>as a means of heat transfer via electromagnetic radiation, which does not require a physical medium. The sun warms the earth through radiation of its electromagnetic energy, which includes infrared, visible light, and ultraviolet light.</a:t>
            </a:r>
          </a:p>
          <a:p>
            <a:endParaRPr lang="en-US" baseline="0" dirty="0" smtClean="0"/>
          </a:p>
          <a:p>
            <a:r>
              <a:rPr lang="en-US" baseline="0" dirty="0" smtClean="0"/>
              <a:t>Image credit:</a:t>
            </a:r>
          </a:p>
          <a:p>
            <a:r>
              <a:rPr lang="en-US" baseline="0" dirty="0" smtClean="0"/>
              <a:t>NASA’s Marshall Space Flight Center, Flickr; https://www.flickr.com/photos/nasamarshall/5091372229 (CC BY-NC 2.0)</a:t>
            </a:r>
          </a:p>
        </p:txBody>
      </p:sp>
      <p:sp>
        <p:nvSpPr>
          <p:cNvPr id="4" name="Slide Number Placeholder 3"/>
          <p:cNvSpPr>
            <a:spLocks noGrp="1"/>
          </p:cNvSpPr>
          <p:nvPr>
            <p:ph type="sldNum" sz="quarter" idx="10"/>
          </p:nvPr>
        </p:nvSpPr>
        <p:spPr/>
        <p:txBody>
          <a:bodyPr/>
          <a:lstStyle/>
          <a:p>
            <a:fld id="{10640A07-4AEC-4E02-B47C-06C1E2673170}" type="slidenum">
              <a:rPr lang="en-US" smtClean="0"/>
              <a:t>6</a:t>
            </a:fld>
            <a:endParaRPr lang="en-US"/>
          </a:p>
        </p:txBody>
      </p:sp>
    </p:spTree>
    <p:extLst>
      <p:ext uri="{BB962C8B-B14F-4D97-AF65-F5344CB8AC3E}">
        <p14:creationId xmlns:p14="http://schemas.microsoft.com/office/powerpoint/2010/main" val="27852222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a:t>
            </a:r>
            <a:r>
              <a:rPr lang="en-US" baseline="0" dirty="0" smtClean="0"/>
              <a:t> will instruct students to draw the chart. They will fill in as much as they can at this point. </a:t>
            </a:r>
          </a:p>
          <a:p>
            <a:r>
              <a:rPr lang="en-US" baseline="0" dirty="0" smtClean="0"/>
              <a:t>After about 5 minutes proceed to the next slides which will provide more information.</a:t>
            </a:r>
            <a:endParaRPr lang="en-US" dirty="0"/>
          </a:p>
        </p:txBody>
      </p:sp>
      <p:sp>
        <p:nvSpPr>
          <p:cNvPr id="4" name="Slide Number Placeholder 3"/>
          <p:cNvSpPr>
            <a:spLocks noGrp="1"/>
          </p:cNvSpPr>
          <p:nvPr>
            <p:ph type="sldNum" sz="quarter" idx="10"/>
          </p:nvPr>
        </p:nvSpPr>
        <p:spPr/>
        <p:txBody>
          <a:bodyPr/>
          <a:lstStyle/>
          <a:p>
            <a:fld id="{10640A07-4AEC-4E02-B47C-06C1E2673170}" type="slidenum">
              <a:rPr lang="en-US" smtClean="0"/>
              <a:t>7</a:t>
            </a:fld>
            <a:endParaRPr lang="en-US"/>
          </a:p>
        </p:txBody>
      </p:sp>
    </p:spTree>
    <p:extLst>
      <p:ext uri="{BB962C8B-B14F-4D97-AF65-F5344CB8AC3E}">
        <p14:creationId xmlns:p14="http://schemas.microsoft.com/office/powerpoint/2010/main" val="7820710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can use this slide to assist students, if needed, in completing the chart in slide 7</a:t>
            </a:r>
            <a:endParaRPr lang="en-US" dirty="0"/>
          </a:p>
        </p:txBody>
      </p:sp>
      <p:sp>
        <p:nvSpPr>
          <p:cNvPr id="4" name="Slide Number Placeholder 3"/>
          <p:cNvSpPr>
            <a:spLocks noGrp="1"/>
          </p:cNvSpPr>
          <p:nvPr>
            <p:ph type="sldNum" sz="quarter" idx="10"/>
          </p:nvPr>
        </p:nvSpPr>
        <p:spPr/>
        <p:txBody>
          <a:bodyPr/>
          <a:lstStyle/>
          <a:p>
            <a:fld id="{10640A07-4AEC-4E02-B47C-06C1E2673170}" type="slidenum">
              <a:rPr lang="en-US" smtClean="0"/>
              <a:t>8</a:t>
            </a:fld>
            <a:endParaRPr lang="en-US"/>
          </a:p>
        </p:txBody>
      </p:sp>
    </p:spTree>
    <p:extLst>
      <p:ext uri="{BB962C8B-B14F-4D97-AF65-F5344CB8AC3E}">
        <p14:creationId xmlns:p14="http://schemas.microsoft.com/office/powerpoint/2010/main" val="20960784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teacher can show this slide</a:t>
            </a:r>
            <a:r>
              <a:rPr lang="en-US" baseline="0" dirty="0" smtClean="0"/>
              <a:t> to assist the students will completing the chart in slide 7.</a:t>
            </a:r>
            <a:endParaRPr lang="en-US" dirty="0"/>
          </a:p>
        </p:txBody>
      </p:sp>
      <p:sp>
        <p:nvSpPr>
          <p:cNvPr id="4" name="Slide Number Placeholder 3"/>
          <p:cNvSpPr>
            <a:spLocks noGrp="1"/>
          </p:cNvSpPr>
          <p:nvPr>
            <p:ph type="sldNum" sz="quarter" idx="10"/>
          </p:nvPr>
        </p:nvSpPr>
        <p:spPr/>
        <p:txBody>
          <a:bodyPr/>
          <a:lstStyle/>
          <a:p>
            <a:fld id="{10640A07-4AEC-4E02-B47C-06C1E2673170}" type="slidenum">
              <a:rPr lang="en-US" smtClean="0"/>
              <a:t>9</a:t>
            </a:fld>
            <a:endParaRPr lang="en-US"/>
          </a:p>
        </p:txBody>
      </p:sp>
    </p:spTree>
    <p:extLst>
      <p:ext uri="{BB962C8B-B14F-4D97-AF65-F5344CB8AC3E}">
        <p14:creationId xmlns:p14="http://schemas.microsoft.com/office/powerpoint/2010/main" val="33782138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089CBFB-3935-43DD-AA20-246D3F884167}" type="datetime1">
              <a:rPr lang="en-US" smtClean="0"/>
              <a:t>2/1/2017</a:t>
            </a:fld>
            <a:endParaRPr lang="en-US"/>
          </a:p>
        </p:txBody>
      </p:sp>
      <p:sp>
        <p:nvSpPr>
          <p:cNvPr id="17" name="Footer Placeholder 16"/>
          <p:cNvSpPr>
            <a:spLocks noGrp="1"/>
          </p:cNvSpPr>
          <p:nvPr>
            <p:ph type="ftr" sz="quarter" idx="11"/>
          </p:nvPr>
        </p:nvSpPr>
        <p:spPr/>
        <p:txBody>
          <a:bodyPr/>
          <a:lstStyle/>
          <a:p>
            <a:r>
              <a:rPr lang="en-US" smtClean="0"/>
              <a:t>(c) Copyright 2015-all rights reserved www.cpalms.com</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82499D-69B5-4237-BBC1-17EFDE29D54C}" type="slidenum">
              <a:rPr lang="en-US" smtClean="0"/>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0FFC7F8-323D-41E2-A355-4520C6E252AC}" type="datetime1">
              <a:rPr lang="en-US" smtClean="0"/>
              <a:t>2/1/2017</a:t>
            </a:fld>
            <a:endParaRPr lang="en-US"/>
          </a:p>
        </p:txBody>
      </p:sp>
      <p:sp>
        <p:nvSpPr>
          <p:cNvPr id="5" name="Footer Placeholder 4"/>
          <p:cNvSpPr>
            <a:spLocks noGrp="1"/>
          </p:cNvSpPr>
          <p:nvPr>
            <p:ph type="ftr" sz="quarter" idx="11"/>
          </p:nvPr>
        </p:nvSpPr>
        <p:spPr/>
        <p:txBody>
          <a:bodyPr/>
          <a:lstStyle/>
          <a:p>
            <a:r>
              <a:rPr lang="en-US" smtClean="0"/>
              <a:t>(c) Copyright 2015-all rights reserved www.cpalms.com</a:t>
            </a:r>
            <a:endParaRPr lang="en-US"/>
          </a:p>
        </p:txBody>
      </p:sp>
      <p:sp>
        <p:nvSpPr>
          <p:cNvPr id="6" name="Slide Number Placeholder 5"/>
          <p:cNvSpPr>
            <a:spLocks noGrp="1"/>
          </p:cNvSpPr>
          <p:nvPr>
            <p:ph type="sldNum" sz="quarter" idx="12"/>
          </p:nvPr>
        </p:nvSpPr>
        <p:spPr/>
        <p:txBody>
          <a:bodyPr/>
          <a:lstStyle/>
          <a:p>
            <a:fld id="{2F82499D-69B5-4237-BBC1-17EFDE29D54C}"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F82499D-69B5-4237-BBC1-17EFDE29D54C}" type="slidenum">
              <a:rPr lang="en-US" smtClean="0"/>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F4B676C-40EE-41BF-892A-735133BB7B68}" type="datetime1">
              <a:rPr lang="en-US" smtClean="0"/>
              <a:t>2/1/2017</a:t>
            </a:fld>
            <a:endParaRPr lang="en-US"/>
          </a:p>
        </p:txBody>
      </p:sp>
      <p:sp>
        <p:nvSpPr>
          <p:cNvPr id="5" name="Footer Placeholder 4"/>
          <p:cNvSpPr>
            <a:spLocks noGrp="1"/>
          </p:cNvSpPr>
          <p:nvPr>
            <p:ph type="ftr" sz="quarter" idx="11"/>
          </p:nvPr>
        </p:nvSpPr>
        <p:spPr/>
        <p:txBody>
          <a:bodyPr/>
          <a:lstStyle/>
          <a:p>
            <a:r>
              <a:rPr lang="en-US" smtClean="0"/>
              <a:t>(c) Copyright 2015-all rights reserved www.cpalms.com</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58C082BA-94F9-4BCC-96D9-855569EA8286}" type="datetime1">
              <a:rPr lang="en-US" smtClean="0"/>
              <a:t>2/1/2017</a:t>
            </a:fld>
            <a:endParaRPr lang="en-US"/>
          </a:p>
        </p:txBody>
      </p:sp>
      <p:sp>
        <p:nvSpPr>
          <p:cNvPr id="5" name="Footer Placeholder 4"/>
          <p:cNvSpPr>
            <a:spLocks noGrp="1"/>
          </p:cNvSpPr>
          <p:nvPr>
            <p:ph type="ftr" sz="quarter" idx="11"/>
          </p:nvPr>
        </p:nvSpPr>
        <p:spPr/>
        <p:txBody>
          <a:bodyPr/>
          <a:lstStyle/>
          <a:p>
            <a:r>
              <a:rPr lang="en-US" smtClean="0"/>
              <a:t>(c) Copyright 2015-all rights reserved www.cpalms.com</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2F82499D-69B5-4237-BBC1-17EFDE29D54C}" type="slidenum">
              <a:rPr lang="en-US" smtClean="0"/>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(c) Copyright 2015-all rights reserved www.cpalms.com</a:t>
            </a:r>
            <a:endParaRPr lang="en-US"/>
          </a:p>
        </p:txBody>
      </p:sp>
      <p:sp>
        <p:nvSpPr>
          <p:cNvPr id="4" name="Date Placeholder 3"/>
          <p:cNvSpPr>
            <a:spLocks noGrp="1"/>
          </p:cNvSpPr>
          <p:nvPr>
            <p:ph type="dt" sz="half" idx="10"/>
          </p:nvPr>
        </p:nvSpPr>
        <p:spPr/>
        <p:txBody>
          <a:bodyPr/>
          <a:lstStyle/>
          <a:p>
            <a:fld id="{8CEBB92B-A73D-498B-8924-D629ED880E73}" type="datetime1">
              <a:rPr lang="en-US" smtClean="0"/>
              <a:t>2/1/2017</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F82499D-69B5-4237-BBC1-17EFDE29D54C}" type="slidenum">
              <a:rPr lang="en-US" smtClean="0"/>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80E08F62-8815-43C8-B21C-99F6389DF4AF}" type="datetime1">
              <a:rPr lang="en-US" smtClean="0"/>
              <a:t>2/1/2017</a:t>
            </a:fld>
            <a:endParaRPr lang="en-US"/>
          </a:p>
        </p:txBody>
      </p:sp>
      <p:sp>
        <p:nvSpPr>
          <p:cNvPr id="6" name="Footer Placeholder 5"/>
          <p:cNvSpPr>
            <a:spLocks noGrp="1"/>
          </p:cNvSpPr>
          <p:nvPr>
            <p:ph type="ftr" sz="quarter" idx="11"/>
          </p:nvPr>
        </p:nvSpPr>
        <p:spPr/>
        <p:txBody>
          <a:bodyPr/>
          <a:lstStyle/>
          <a:p>
            <a:r>
              <a:rPr lang="en-US" smtClean="0"/>
              <a:t>(c) Copyright 2015-all rights reserved www.cpalms.com</a:t>
            </a:r>
            <a:endParaRPr lang="en-US"/>
          </a:p>
        </p:txBody>
      </p:sp>
      <p:sp>
        <p:nvSpPr>
          <p:cNvPr id="7" name="Slide Number Placeholder 6"/>
          <p:cNvSpPr>
            <a:spLocks noGrp="1"/>
          </p:cNvSpPr>
          <p:nvPr>
            <p:ph type="sldNum" sz="quarter" idx="12"/>
          </p:nvPr>
        </p:nvSpPr>
        <p:spPr/>
        <p:txBody>
          <a:bodyPr/>
          <a:lstStyle/>
          <a:p>
            <a:fld id="{2F82499D-69B5-4237-BBC1-17EFDE29D54C}" type="slidenum">
              <a:rPr lang="en-US" smtClean="0"/>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0F4FED3-4AE5-47F8-9E55-D2BEB28A8C57}" type="datetime1">
              <a:rPr lang="en-US" smtClean="0"/>
              <a:t>2/1/2017</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(c) Copyright 2015-all rights reserved www.cpalms.com</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2F82499D-69B5-4237-BBC1-17EFDE29D54C}" type="slidenum">
              <a:rPr lang="en-US" smtClean="0"/>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D2051F2-CAA7-471E-B3AA-E547D57A52DF}" type="datetime1">
              <a:rPr lang="en-US" smtClean="0"/>
              <a:t>2/1/2017</a:t>
            </a:fld>
            <a:endParaRPr lang="en-US"/>
          </a:p>
        </p:txBody>
      </p:sp>
      <p:sp>
        <p:nvSpPr>
          <p:cNvPr id="4" name="Footer Placeholder 3"/>
          <p:cNvSpPr>
            <a:spLocks noGrp="1"/>
          </p:cNvSpPr>
          <p:nvPr>
            <p:ph type="ftr" sz="quarter" idx="11"/>
          </p:nvPr>
        </p:nvSpPr>
        <p:spPr/>
        <p:txBody>
          <a:bodyPr/>
          <a:lstStyle/>
          <a:p>
            <a:r>
              <a:rPr lang="en-US" smtClean="0"/>
              <a:t>(c) Copyright 2015-all rights reserved www.cpalms.com</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2F82499D-69B5-4237-BBC1-17EFDE29D54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5A7666D-836F-497F-BE2B-2D63B42FEF9F}" type="datetime1">
              <a:rPr lang="en-US" smtClean="0"/>
              <a:t>2/1/2017</a:t>
            </a:fld>
            <a:endParaRPr lang="en-US"/>
          </a:p>
        </p:txBody>
      </p:sp>
      <p:sp>
        <p:nvSpPr>
          <p:cNvPr id="3" name="Footer Placeholder 2"/>
          <p:cNvSpPr>
            <a:spLocks noGrp="1"/>
          </p:cNvSpPr>
          <p:nvPr>
            <p:ph type="ftr" sz="quarter" idx="11"/>
          </p:nvPr>
        </p:nvSpPr>
        <p:spPr/>
        <p:txBody>
          <a:bodyPr/>
          <a:lstStyle/>
          <a:p>
            <a:r>
              <a:rPr lang="en-US" smtClean="0"/>
              <a:t>(c) Copyright 2015-all rights reserved www.cpalms.com</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F82499D-69B5-4237-BBC1-17EFDE29D54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F82499D-69B5-4237-BBC1-17EFDE29D54C}" type="slidenum">
              <a:rPr lang="en-US" smtClean="0"/>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C5C190F9-9158-4F9A-A37D-171E4F86C1A2}" type="datetime1">
              <a:rPr lang="en-US" smtClean="0"/>
              <a:t>2/1/2017</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(c) Copyright 2015-all rights reserved www.cpalms.com</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F82499D-69B5-4237-BBC1-17EFDE29D54C}" type="slidenum">
              <a:rPr lang="en-US" smtClean="0"/>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8F057DCD-2F84-44B9-BB93-048D843EF7A3}" type="datetime1">
              <a:rPr lang="en-US" smtClean="0"/>
              <a:t>2/1/2017</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(c) Copyright 2015-all rights reserved www.cpalms.com</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CF57210-203C-4AD0-B66D-DDBA926E38C6}" type="datetime1">
              <a:rPr lang="en-US" smtClean="0"/>
              <a:t>2/1/2017</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(c) Copyright 2015-all rights reserved www.cpalms.com</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2F82499D-69B5-4237-BBC1-17EFDE29D54C}" type="slidenum">
              <a:rPr lang="en-US" smtClean="0"/>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sldNum="0" hdr="0" dt="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cpalms.org/"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youtube.com/watch?v=pnVVJfUMkAo"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cpalms.org/" TargetMode="Externa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cpalms.org/"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ctr">
            <a:normAutofit fontScale="90000"/>
          </a:bodyPr>
          <a:lstStyle/>
          <a:p>
            <a:r>
              <a:rPr lang="en-US" sz="4400" b="1" dirty="0" smtClean="0">
                <a:effectLst>
                  <a:outerShdw blurRad="38100" dist="38100" dir="2700000" algn="tl">
                    <a:srgbClr val="000000">
                      <a:alpha val="43137"/>
                    </a:srgbClr>
                  </a:outerShdw>
                </a:effectLst>
              </a:rPr>
              <a:t>Conduction,</a:t>
            </a:r>
            <a:br>
              <a:rPr lang="en-US" sz="4400" b="1" dirty="0" smtClean="0">
                <a:effectLst>
                  <a:outerShdw blurRad="38100" dist="38100" dir="2700000" algn="tl">
                    <a:srgbClr val="000000">
                      <a:alpha val="43137"/>
                    </a:srgbClr>
                  </a:outerShdw>
                </a:effectLst>
              </a:rPr>
            </a:br>
            <a:r>
              <a:rPr lang="en-US" sz="4400" b="1" dirty="0" smtClean="0">
                <a:effectLst>
                  <a:outerShdw blurRad="38100" dist="38100" dir="2700000" algn="tl">
                    <a:srgbClr val="000000">
                      <a:alpha val="43137"/>
                    </a:srgbClr>
                  </a:outerShdw>
                </a:effectLst>
              </a:rPr>
              <a:t>Convection, and Radiation</a:t>
            </a:r>
            <a:endParaRPr lang="en-US" sz="4400" b="1" dirty="0">
              <a:effectLst>
                <a:outerShdw blurRad="38100" dist="38100" dir="2700000" algn="tl">
                  <a:srgbClr val="000000">
                    <a:alpha val="43137"/>
                  </a:srgbClr>
                </a:outerShdw>
              </a:effectLst>
            </a:endParaRPr>
          </a:p>
        </p:txBody>
      </p:sp>
      <p:sp>
        <p:nvSpPr>
          <p:cNvPr id="8" name="TextBox 7"/>
          <p:cNvSpPr txBox="1"/>
          <p:nvPr/>
        </p:nvSpPr>
        <p:spPr>
          <a:xfrm>
            <a:off x="1584039" y="6234545"/>
            <a:ext cx="184731" cy="369332"/>
          </a:xfrm>
          <a:prstGeom prst="rect">
            <a:avLst/>
          </a:prstGeom>
          <a:noFill/>
        </p:spPr>
        <p:txBody>
          <a:bodyPr wrap="none" rtlCol="0">
            <a:spAutoFit/>
          </a:bodyPr>
          <a:lstStyle/>
          <a:p>
            <a:endParaRPr lang="en-US" dirty="0"/>
          </a:p>
        </p:txBody>
      </p:sp>
      <p:pic>
        <p:nvPicPr>
          <p:cNvPr id="4" name="Picture 2" descr="https://upload.wikimedia.org/wikipedia/commons/thumb/f/f5/ConvectionCells.svg/2000px-ConvectionCells.svg.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17885" y="2780489"/>
            <a:ext cx="4708230" cy="3391711"/>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4"/>
              </a:rPr>
              <a:t>www.cpalms.org</a:t>
            </a:r>
            <a:endParaRPr lang="en-US" sz="1000" dirty="0">
              <a:solidFill>
                <a:schemeClr val="bg1"/>
              </a:solidFill>
            </a:endParaRPr>
          </a:p>
        </p:txBody>
      </p:sp>
    </p:spTree>
    <p:extLst>
      <p:ext uri="{BB962C8B-B14F-4D97-AF65-F5344CB8AC3E}">
        <p14:creationId xmlns:p14="http://schemas.microsoft.com/office/powerpoint/2010/main" val="10534842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01752" y="1600200"/>
            <a:ext cx="8503920" cy="4572000"/>
          </a:xfrm>
        </p:spPr>
        <p:txBody>
          <a:bodyPr>
            <a:normAutofit/>
          </a:bodyPr>
          <a:lstStyle/>
          <a:p>
            <a:pPr marL="0" indent="0">
              <a:buNone/>
            </a:pPr>
            <a:r>
              <a:rPr lang="en-US" sz="4000" b="1" dirty="0" smtClean="0"/>
              <a:t>Radiation:</a:t>
            </a:r>
            <a:r>
              <a:rPr lang="en-US" dirty="0" smtClean="0"/>
              <a:t> </a:t>
            </a:r>
            <a:r>
              <a:rPr lang="en-US" sz="2800" dirty="0" smtClean="0"/>
              <a:t>Transfer of heat by electromagnetic waves</a:t>
            </a:r>
          </a:p>
          <a:p>
            <a:pPr marL="514350" indent="-285750"/>
            <a:r>
              <a:rPr lang="en-US" sz="2800" dirty="0" smtClean="0"/>
              <a:t>A hamburger staying warm under a glowing heat bulb</a:t>
            </a:r>
          </a:p>
          <a:p>
            <a:pPr marL="514350" indent="-285750"/>
            <a:r>
              <a:rPr lang="en-US" dirty="0" smtClean="0"/>
              <a:t>Toasting a marshmallow by a campfire</a:t>
            </a:r>
          </a:p>
          <a:p>
            <a:pPr marL="514350" indent="-285750"/>
            <a:r>
              <a:rPr lang="en-US" dirty="0" smtClean="0"/>
              <a:t>Getting a sunburn after laying out in the sun</a:t>
            </a:r>
            <a:endParaRPr lang="en-US" dirty="0"/>
          </a:p>
        </p:txBody>
      </p:sp>
      <p:sp>
        <p:nvSpPr>
          <p:cNvPr id="6" name="TextBox 5"/>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sp>
        <p:nvSpPr>
          <p:cNvPr id="2" name="Title 1"/>
          <p:cNvSpPr>
            <a:spLocks noGrp="1"/>
          </p:cNvSpPr>
          <p:nvPr>
            <p:ph type="title"/>
          </p:nvPr>
        </p:nvSpPr>
        <p:spPr/>
        <p:txBody>
          <a:bodyPr/>
          <a:lstStyle/>
          <a:p>
            <a:r>
              <a:rPr lang="en-US" dirty="0" smtClean="0"/>
              <a:t>Radiation</a:t>
            </a:r>
            <a:endParaRPr lang="en-US" dirty="0"/>
          </a:p>
        </p:txBody>
      </p:sp>
    </p:spTree>
    <p:extLst>
      <p:ext uri="{BB962C8B-B14F-4D97-AF65-F5344CB8AC3E}">
        <p14:creationId xmlns:p14="http://schemas.microsoft.com/office/powerpoint/2010/main" val="33922796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Isosceles Triangle 7"/>
          <p:cNvSpPr/>
          <p:nvPr/>
        </p:nvSpPr>
        <p:spPr>
          <a:xfrm>
            <a:off x="1781175" y="1676400"/>
            <a:ext cx="5581650" cy="4391026"/>
          </a:xfrm>
          <a:prstGeom prst="triangle">
            <a:avLst/>
          </a:prstGeom>
          <a:ln w="28575"/>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Vocabulary Triangle</a:t>
            </a:r>
            <a:endParaRPr lang="en-US" dirty="0"/>
          </a:p>
        </p:txBody>
      </p:sp>
      <p:sp>
        <p:nvSpPr>
          <p:cNvPr id="10" name="TextBox 9"/>
          <p:cNvSpPr txBox="1"/>
          <p:nvPr/>
        </p:nvSpPr>
        <p:spPr>
          <a:xfrm>
            <a:off x="3809383" y="2743200"/>
            <a:ext cx="1525235" cy="369332"/>
          </a:xfrm>
          <a:prstGeom prst="rect">
            <a:avLst/>
          </a:prstGeom>
          <a:noFill/>
        </p:spPr>
        <p:txBody>
          <a:bodyPr wrap="square" rtlCol="0">
            <a:spAutoFit/>
          </a:bodyPr>
          <a:lstStyle/>
          <a:p>
            <a:pPr algn="ctr"/>
            <a:r>
              <a:rPr lang="en-US" dirty="0" smtClean="0"/>
              <a:t>Word</a:t>
            </a:r>
            <a:endParaRPr lang="en-US" dirty="0"/>
          </a:p>
        </p:txBody>
      </p:sp>
      <p:sp>
        <p:nvSpPr>
          <p:cNvPr id="11" name="TextBox 10"/>
          <p:cNvSpPr txBox="1"/>
          <p:nvPr/>
        </p:nvSpPr>
        <p:spPr>
          <a:xfrm>
            <a:off x="2781299" y="4114800"/>
            <a:ext cx="3581400" cy="369332"/>
          </a:xfrm>
          <a:prstGeom prst="rect">
            <a:avLst/>
          </a:prstGeom>
          <a:noFill/>
        </p:spPr>
        <p:txBody>
          <a:bodyPr wrap="square" rtlCol="0">
            <a:spAutoFit/>
          </a:bodyPr>
          <a:lstStyle/>
          <a:p>
            <a:pPr algn="ctr"/>
            <a:r>
              <a:rPr lang="en-US" dirty="0" smtClean="0"/>
              <a:t>Picture representing the word</a:t>
            </a:r>
            <a:endParaRPr lang="en-US" dirty="0"/>
          </a:p>
        </p:txBody>
      </p:sp>
      <p:sp>
        <p:nvSpPr>
          <p:cNvPr id="12" name="TextBox 11"/>
          <p:cNvSpPr txBox="1"/>
          <p:nvPr/>
        </p:nvSpPr>
        <p:spPr>
          <a:xfrm>
            <a:off x="2459726" y="5334000"/>
            <a:ext cx="4224549" cy="369332"/>
          </a:xfrm>
          <a:prstGeom prst="rect">
            <a:avLst/>
          </a:prstGeom>
          <a:noFill/>
        </p:spPr>
        <p:txBody>
          <a:bodyPr wrap="square" rtlCol="0">
            <a:spAutoFit/>
          </a:bodyPr>
          <a:lstStyle/>
          <a:p>
            <a:pPr algn="ctr"/>
            <a:r>
              <a:rPr lang="en-US" dirty="0" smtClean="0"/>
              <a:t>Definition of the word</a:t>
            </a:r>
            <a:endParaRPr lang="en-US" dirty="0"/>
          </a:p>
        </p:txBody>
      </p:sp>
      <p:sp>
        <p:nvSpPr>
          <p:cNvPr id="13" name="TextBox 12"/>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cxnSp>
        <p:nvCxnSpPr>
          <p:cNvPr id="17" name="Straight Connector 16"/>
          <p:cNvCxnSpPr/>
          <p:nvPr/>
        </p:nvCxnSpPr>
        <p:spPr>
          <a:xfrm>
            <a:off x="3409950" y="3505200"/>
            <a:ext cx="2324100" cy="0"/>
          </a:xfrm>
          <a:prstGeom prst="line">
            <a:avLst/>
          </a:prstGeom>
          <a:ln w="28575"/>
        </p:spPr>
        <p:style>
          <a:lnRef idx="1">
            <a:schemeClr val="accent6"/>
          </a:lnRef>
          <a:fillRef idx="0">
            <a:schemeClr val="accent6"/>
          </a:fillRef>
          <a:effectRef idx="0">
            <a:schemeClr val="accent6"/>
          </a:effectRef>
          <a:fontRef idx="minor">
            <a:schemeClr val="tx1"/>
          </a:fontRef>
        </p:style>
      </p:cxnSp>
      <p:cxnSp>
        <p:nvCxnSpPr>
          <p:cNvPr id="27" name="Straight Connector 26"/>
          <p:cNvCxnSpPr/>
          <p:nvPr/>
        </p:nvCxnSpPr>
        <p:spPr>
          <a:xfrm>
            <a:off x="2487162" y="4953000"/>
            <a:ext cx="4169675" cy="0"/>
          </a:xfrm>
          <a:prstGeom prst="line">
            <a:avLst/>
          </a:prstGeom>
          <a:ln w="28575"/>
        </p:spPr>
        <p:style>
          <a:lnRef idx="1">
            <a:schemeClr val="accent6"/>
          </a:lnRef>
          <a:fillRef idx="0">
            <a:schemeClr val="accent6"/>
          </a:fillRef>
          <a:effectRef idx="0">
            <a:schemeClr val="accent6"/>
          </a:effectRef>
          <a:fontRef idx="minor">
            <a:schemeClr val="tx1"/>
          </a:fontRef>
        </p:style>
      </p:cxnSp>
    </p:spTree>
    <p:extLst>
      <p:ext uri="{BB962C8B-B14F-4D97-AF65-F5344CB8AC3E}">
        <p14:creationId xmlns:p14="http://schemas.microsoft.com/office/powerpoint/2010/main" val="18454954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62000"/>
          </a:xfrm>
        </p:spPr>
        <p:txBody>
          <a:bodyPr anchor="b">
            <a:normAutofit/>
          </a:bodyPr>
          <a:lstStyle/>
          <a:p>
            <a:r>
              <a:rPr lang="en-US" dirty="0" smtClean="0"/>
              <a:t>Lab Activity Student Rotation Directions</a:t>
            </a:r>
            <a:endParaRPr lang="en-US" dirty="0"/>
          </a:p>
        </p:txBody>
      </p:sp>
      <p:sp>
        <p:nvSpPr>
          <p:cNvPr id="3" name="Content Placeholder 2"/>
          <p:cNvSpPr>
            <a:spLocks noGrp="1"/>
          </p:cNvSpPr>
          <p:nvPr>
            <p:ph sz="quarter" idx="1"/>
          </p:nvPr>
        </p:nvSpPr>
        <p:spPr>
          <a:xfrm>
            <a:off x="301752" y="1600200"/>
            <a:ext cx="8503920" cy="3505200"/>
          </a:xfrm>
        </p:spPr>
        <p:txBody>
          <a:bodyPr/>
          <a:lstStyle/>
          <a:p>
            <a:pPr marL="0" lvl="0" indent="0">
              <a:buClr>
                <a:srgbClr val="D16349"/>
              </a:buClr>
              <a:buNone/>
            </a:pPr>
            <a:r>
              <a:rPr lang="en-US" dirty="0" smtClean="0">
                <a:solidFill>
                  <a:prstClr val="black"/>
                </a:solidFill>
              </a:rPr>
              <a:t>Proceed to stations 1, 2, and 3.</a:t>
            </a:r>
          </a:p>
          <a:p>
            <a:pPr lvl="0">
              <a:buClr>
                <a:srgbClr val="D16349"/>
              </a:buClr>
            </a:pPr>
            <a:r>
              <a:rPr lang="en-US" dirty="0" smtClean="0">
                <a:solidFill>
                  <a:prstClr val="black"/>
                </a:solidFill>
              </a:rPr>
              <a:t>Station 1 students go to station 2</a:t>
            </a:r>
          </a:p>
          <a:p>
            <a:pPr lvl="0">
              <a:buClr>
                <a:srgbClr val="D16349"/>
              </a:buClr>
            </a:pPr>
            <a:r>
              <a:rPr lang="en-US" dirty="0" smtClean="0">
                <a:solidFill>
                  <a:prstClr val="black"/>
                </a:solidFill>
              </a:rPr>
              <a:t>Station 2 students go to station 3</a:t>
            </a:r>
          </a:p>
          <a:p>
            <a:pPr lvl="0">
              <a:buClr>
                <a:srgbClr val="D16349"/>
              </a:buClr>
            </a:pPr>
            <a:r>
              <a:rPr lang="en-US" dirty="0" smtClean="0">
                <a:solidFill>
                  <a:prstClr val="black"/>
                </a:solidFill>
              </a:rPr>
              <a:t>Station 3 students go to station 1</a:t>
            </a:r>
          </a:p>
          <a:p>
            <a:pPr lvl="0">
              <a:buClr>
                <a:srgbClr val="D16349"/>
              </a:buClr>
            </a:pPr>
            <a:endParaRPr lang="en-US" dirty="0">
              <a:solidFill>
                <a:prstClr val="black"/>
              </a:solidFill>
            </a:endParaRPr>
          </a:p>
          <a:p>
            <a:pPr marL="0" lvl="0" indent="0">
              <a:buClr>
                <a:srgbClr val="D16349"/>
              </a:buClr>
              <a:buNone/>
            </a:pPr>
            <a:r>
              <a:rPr lang="en-US" dirty="0" smtClean="0">
                <a:solidFill>
                  <a:prstClr val="black"/>
                </a:solidFill>
              </a:rPr>
              <a:t>This activity will continue until the students complete all the stations.</a:t>
            </a:r>
            <a:endParaRPr lang="en-US" dirty="0">
              <a:solidFill>
                <a:prstClr val="black"/>
              </a:solidFill>
            </a:endParaRPr>
          </a:p>
        </p:txBody>
      </p:sp>
      <p:sp>
        <p:nvSpPr>
          <p:cNvPr id="6" name="TextBox 5"/>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spTree>
    <p:extLst>
      <p:ext uri="{BB962C8B-B14F-4D97-AF65-F5344CB8AC3E}">
        <p14:creationId xmlns:p14="http://schemas.microsoft.com/office/powerpoint/2010/main" val="142021154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sz="quarter" idx="1"/>
          </p:nvPr>
        </p:nvSpPr>
        <p:spPr>
          <a:xfrm>
            <a:off x="301752" y="1600200"/>
            <a:ext cx="8503920" cy="1981200"/>
          </a:xfrm>
        </p:spPr>
        <p:txBody>
          <a:bodyPr/>
          <a:lstStyle/>
          <a:p>
            <a:pPr marL="0" indent="0">
              <a:buNone/>
            </a:pPr>
            <a:r>
              <a:rPr lang="en-US" sz="4000" dirty="0" smtClean="0"/>
              <a:t>Exit question:</a:t>
            </a:r>
          </a:p>
          <a:p>
            <a:r>
              <a:rPr lang="en-US" dirty="0" smtClean="0"/>
              <a:t>Explain the main differences between the three types of heat transfer.</a:t>
            </a:r>
            <a:endParaRPr lang="en-US" dirty="0"/>
          </a:p>
        </p:txBody>
      </p:sp>
      <p:sp>
        <p:nvSpPr>
          <p:cNvPr id="6" name="TextBox 5"/>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spTree>
    <p:extLst>
      <p:ext uri="{BB962C8B-B14F-4D97-AF65-F5344CB8AC3E}">
        <p14:creationId xmlns:p14="http://schemas.microsoft.com/office/powerpoint/2010/main" val="1887591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20040" y="1828800"/>
            <a:ext cx="8503920" cy="457200"/>
          </a:xfrm>
        </p:spPr>
        <p:txBody>
          <a:bodyPr>
            <a:normAutofit/>
          </a:bodyPr>
          <a:lstStyle/>
          <a:p>
            <a:pPr marL="0" lvl="0" indent="0" algn="ctr">
              <a:buClr>
                <a:srgbClr val="D16349"/>
              </a:buClr>
              <a:buNone/>
            </a:pPr>
            <a:r>
              <a:rPr lang="en-US" sz="2000" dirty="0" smtClean="0">
                <a:solidFill>
                  <a:prstClr val="black"/>
                </a:solidFill>
              </a:rPr>
              <a:t>YouTube: “</a:t>
            </a:r>
            <a:r>
              <a:rPr lang="en-US" sz="2000" dirty="0" smtClean="0">
                <a:solidFill>
                  <a:prstClr val="black"/>
                </a:solidFill>
                <a:hlinkClick r:id="rId3"/>
              </a:rPr>
              <a:t>Conduction, Convection, and Radiation</a:t>
            </a:r>
            <a:r>
              <a:rPr lang="en-US" sz="2000" dirty="0" smtClean="0">
                <a:solidFill>
                  <a:prstClr val="black"/>
                </a:solidFill>
              </a:rPr>
              <a:t>” by Andi Lucas</a:t>
            </a:r>
            <a:endParaRPr lang="en-US" sz="2000" dirty="0">
              <a:solidFill>
                <a:prstClr val="black"/>
              </a:solidFill>
            </a:endParaRPr>
          </a:p>
        </p:txBody>
      </p:sp>
      <p:sp>
        <p:nvSpPr>
          <p:cNvPr id="4" name="Title 3"/>
          <p:cNvSpPr>
            <a:spLocks noGrp="1"/>
          </p:cNvSpPr>
          <p:nvPr>
            <p:ph type="title"/>
          </p:nvPr>
        </p:nvSpPr>
        <p:spPr/>
        <p:txBody>
          <a:bodyPr/>
          <a:lstStyle/>
          <a:p>
            <a:r>
              <a:rPr lang="en-US" dirty="0" smtClean="0"/>
              <a:t>Motivational Video</a:t>
            </a:r>
            <a:endParaRPr lang="en-US" dirty="0"/>
          </a:p>
        </p:txBody>
      </p:sp>
      <p:sp>
        <p:nvSpPr>
          <p:cNvPr id="6" name="TextBox 5"/>
          <p:cNvSpPr txBox="1"/>
          <p:nvPr/>
        </p:nvSpPr>
        <p:spPr>
          <a:xfrm>
            <a:off x="2011682" y="6477000"/>
            <a:ext cx="45719" cy="369332"/>
          </a:xfrm>
          <a:prstGeom prst="rect">
            <a:avLst/>
          </a:prstGeom>
          <a:noFill/>
        </p:spPr>
        <p:txBody>
          <a:bodyPr wrap="square" rtlCol="0">
            <a:spAutoFit/>
          </a:bodyPr>
          <a:lstStyle/>
          <a:p>
            <a:endParaRPr lang="en-US" dirty="0"/>
          </a:p>
        </p:txBody>
      </p:sp>
      <p:pic>
        <p:nvPicPr>
          <p:cNvPr id="2050" name="Picture 2" descr="https://c2.staticflickr.com/6/5020/5447981276_d14e3c6714.jpg">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59882" y="2778352"/>
            <a:ext cx="3424237" cy="2648628"/>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5"/>
              </a:rPr>
              <a:t>www.cpalms.org</a:t>
            </a:r>
            <a:endParaRPr lang="en-US" sz="1000" dirty="0">
              <a:solidFill>
                <a:schemeClr val="bg1"/>
              </a:solidFill>
            </a:endParaRPr>
          </a:p>
        </p:txBody>
      </p:sp>
      <p:sp>
        <p:nvSpPr>
          <p:cNvPr id="2" name="TextBox 1"/>
          <p:cNvSpPr txBox="1"/>
          <p:nvPr/>
        </p:nvSpPr>
        <p:spPr>
          <a:xfrm>
            <a:off x="533400" y="5715000"/>
            <a:ext cx="8077200" cy="369332"/>
          </a:xfrm>
          <a:prstGeom prst="rect">
            <a:avLst/>
          </a:prstGeom>
          <a:noFill/>
        </p:spPr>
        <p:txBody>
          <a:bodyPr wrap="square" rtlCol="0">
            <a:spAutoFit/>
          </a:bodyPr>
          <a:lstStyle/>
          <a:p>
            <a:pPr algn="ctr"/>
            <a:r>
              <a:rPr lang="en-US" dirty="0" smtClean="0"/>
              <a:t>Write down three facts you learn while watching the video!</a:t>
            </a:r>
            <a:endParaRPr lang="en-US" dirty="0"/>
          </a:p>
        </p:txBody>
      </p:sp>
    </p:spTree>
    <p:extLst>
      <p:ext uri="{BB962C8B-B14F-4D97-AF65-F5344CB8AC3E}">
        <p14:creationId xmlns:p14="http://schemas.microsoft.com/office/powerpoint/2010/main" val="58061326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Conduction</a:t>
            </a:r>
            <a:endParaRPr lang="en-US" dirty="0"/>
          </a:p>
        </p:txBody>
      </p:sp>
      <p:sp>
        <p:nvSpPr>
          <p:cNvPr id="6" name="TextBox 5"/>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pic>
        <p:nvPicPr>
          <p:cNvPr id="1026" name="Picture 2" descr="\\146.201.222.37\UserDocs\skahre\Downloads\3361571920_260d0a4cb0_z.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00200" y="1752600"/>
            <a:ext cx="5943600" cy="4457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71122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Convection</a:t>
            </a:r>
            <a:endParaRPr lang="en-US" dirty="0"/>
          </a:p>
        </p:txBody>
      </p:sp>
      <p:sp>
        <p:nvSpPr>
          <p:cNvPr id="6" name="TextBox 5"/>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pic>
        <p:nvPicPr>
          <p:cNvPr id="1026" name="Picture 2" descr="\\146.201.222.37\UserDocs\skahre\Downloads\548316147_ae98b433e4_z.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638300" y="1752600"/>
            <a:ext cx="5867400" cy="44005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4540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Convection in the Earth’s Mantle</a:t>
            </a:r>
            <a:endParaRPr lang="en-US" dirty="0"/>
          </a:p>
        </p:txBody>
      </p:sp>
      <p:sp>
        <p:nvSpPr>
          <p:cNvPr id="6" name="TextBox 5"/>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pic>
        <p:nvPicPr>
          <p:cNvPr id="1026" name="Picture 2" descr="\\146.201.222.37\UserDocs\skahre\Downloads\600px-Oceanic_spreading.sv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714500" y="1885950"/>
            <a:ext cx="5715000" cy="4286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58580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457200"/>
            <a:ext cx="8534400" cy="533400"/>
          </a:xfrm>
        </p:spPr>
        <p:txBody>
          <a:bodyPr>
            <a:noAutofit/>
          </a:bodyPr>
          <a:lstStyle/>
          <a:p>
            <a:r>
              <a:rPr lang="en-US" dirty="0" smtClean="0"/>
              <a:t>Radiation</a:t>
            </a:r>
            <a:endParaRPr lang="en-US" dirty="0"/>
          </a:p>
        </p:txBody>
      </p:sp>
      <p:sp>
        <p:nvSpPr>
          <p:cNvPr id="6" name="TextBox 5"/>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pic>
        <p:nvPicPr>
          <p:cNvPr id="2051" name="Picture 3" descr="\\146.201.222.37\UserDocs\skahre\Downloads\5091372229_94378deb09_z.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06349" y="1765300"/>
            <a:ext cx="6731303" cy="44069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63104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228600"/>
            <a:ext cx="8839200" cy="758952"/>
          </a:xfrm>
        </p:spPr>
        <p:txBody>
          <a:bodyPr>
            <a:normAutofit fontScale="90000"/>
          </a:bodyPr>
          <a:lstStyle/>
          <a:p>
            <a:r>
              <a:rPr lang="en-US" dirty="0" smtClean="0"/>
              <a:t>Comparing the Three Forms of Energy </a:t>
            </a:r>
            <a:r>
              <a:rPr lang="en-US" dirty="0"/>
              <a:t>T</a:t>
            </a:r>
            <a:r>
              <a:rPr lang="en-US" dirty="0" smtClean="0"/>
              <a:t>ransfer</a:t>
            </a:r>
            <a:endParaRPr lang="en-US" dirty="0"/>
          </a:p>
        </p:txBody>
      </p:sp>
      <p:graphicFrame>
        <p:nvGraphicFramePr>
          <p:cNvPr id="4" name="Content Placeholder 3"/>
          <p:cNvGraphicFramePr>
            <a:graphicFrameLocks noGrp="1"/>
          </p:cNvGraphicFramePr>
          <p:nvPr>
            <p:ph sz="quarter" idx="1"/>
            <p:extLst>
              <p:ext uri="{D42A27DB-BD31-4B8C-83A1-F6EECF244321}">
                <p14:modId xmlns:p14="http://schemas.microsoft.com/office/powerpoint/2010/main" val="3277514442"/>
              </p:ext>
            </p:extLst>
          </p:nvPr>
        </p:nvGraphicFramePr>
        <p:xfrm>
          <a:off x="301625" y="2174240"/>
          <a:ext cx="8504238" cy="3235960"/>
        </p:xfrm>
        <a:graphic>
          <a:graphicData uri="http://schemas.openxmlformats.org/drawingml/2006/table">
            <a:tbl>
              <a:tblPr firstRow="1" bandRow="1">
                <a:tableStyleId>{00A15C55-8517-42AA-B614-E9B94910E393}</a:tableStyleId>
              </a:tblPr>
              <a:tblGrid>
                <a:gridCol w="2834746"/>
                <a:gridCol w="2834746"/>
                <a:gridCol w="2834746"/>
              </a:tblGrid>
              <a:tr h="370840">
                <a:tc>
                  <a:txBody>
                    <a:bodyPr/>
                    <a:lstStyle/>
                    <a:p>
                      <a:r>
                        <a:rPr lang="en-US" dirty="0" smtClean="0"/>
                        <a:t>Conduction</a:t>
                      </a:r>
                      <a:endParaRPr lang="en-US" dirty="0"/>
                    </a:p>
                  </a:txBody>
                  <a:tcPr/>
                </a:tc>
                <a:tc>
                  <a:txBody>
                    <a:bodyPr/>
                    <a:lstStyle/>
                    <a:p>
                      <a:r>
                        <a:rPr lang="en-US" dirty="0" smtClean="0"/>
                        <a:t>Convection</a:t>
                      </a:r>
                      <a:endParaRPr lang="en-US" dirty="0"/>
                    </a:p>
                  </a:txBody>
                  <a:tcPr/>
                </a:tc>
                <a:tc>
                  <a:txBody>
                    <a:bodyPr/>
                    <a:lstStyle/>
                    <a:p>
                      <a:r>
                        <a:rPr lang="en-US" dirty="0" smtClean="0"/>
                        <a:t>Radiation</a:t>
                      </a:r>
                      <a:endParaRPr lang="en-US" dirty="0"/>
                    </a:p>
                  </a:txBody>
                  <a:tcPr/>
                </a:tc>
              </a:tr>
              <a:tr h="370840">
                <a:tc>
                  <a:txBody>
                    <a:bodyPr/>
                    <a:lstStyle/>
                    <a:p>
                      <a:r>
                        <a:rPr lang="en-US" dirty="0" smtClean="0"/>
                        <a:t>Direct contact</a:t>
                      </a:r>
                      <a:endParaRPr lang="en-US" dirty="0"/>
                    </a:p>
                  </a:txBody>
                  <a:tcPr/>
                </a:tc>
                <a:tc>
                  <a:txBody>
                    <a:bodyPr/>
                    <a:lstStyle/>
                    <a:p>
                      <a:r>
                        <a:rPr lang="en-US" dirty="0" smtClean="0"/>
                        <a:t>Particles move through a medium</a:t>
                      </a:r>
                      <a:endParaRPr lang="en-US" dirty="0"/>
                    </a:p>
                  </a:txBody>
                  <a:tcPr/>
                </a:tc>
                <a:tc>
                  <a:txBody>
                    <a:bodyPr/>
                    <a:lstStyle/>
                    <a:p>
                      <a:r>
                        <a:rPr lang="en-US" dirty="0" smtClean="0"/>
                        <a:t>Particles do not move through a medium</a:t>
                      </a:r>
                      <a:endParaRPr lang="en-US" dirty="0"/>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dirty="0"/>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a:p>
                  </a:txBody>
                  <a:tcPr/>
                </a:tc>
              </a:tr>
              <a:tr h="370840">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spTree>
    <p:extLst>
      <p:ext uri="{BB962C8B-B14F-4D97-AF65-F5344CB8AC3E}">
        <p14:creationId xmlns:p14="http://schemas.microsoft.com/office/powerpoint/2010/main" val="14196516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noAutofit/>
          </a:bodyPr>
          <a:lstStyle/>
          <a:p>
            <a:r>
              <a:rPr lang="en-US" sz="3200" dirty="0" smtClean="0"/>
              <a:t>Conduction</a:t>
            </a:r>
            <a:endParaRPr lang="en-US" sz="3200" dirty="0"/>
          </a:p>
        </p:txBody>
      </p:sp>
      <p:sp>
        <p:nvSpPr>
          <p:cNvPr id="3" name="Content Placeholder 2"/>
          <p:cNvSpPr>
            <a:spLocks noGrp="1"/>
          </p:cNvSpPr>
          <p:nvPr>
            <p:ph sz="quarter" idx="1"/>
          </p:nvPr>
        </p:nvSpPr>
        <p:spPr>
          <a:xfrm>
            <a:off x="304800" y="1603248"/>
            <a:ext cx="8503920" cy="3578352"/>
          </a:xfrm>
        </p:spPr>
        <p:txBody>
          <a:bodyPr>
            <a:normAutofit/>
          </a:bodyPr>
          <a:lstStyle/>
          <a:p>
            <a:pPr marL="0" indent="0">
              <a:buClr>
                <a:srgbClr val="D16349"/>
              </a:buClr>
              <a:buNone/>
            </a:pPr>
            <a:r>
              <a:rPr lang="en-US" sz="4000" b="1" dirty="0" smtClean="0">
                <a:solidFill>
                  <a:prstClr val="black"/>
                </a:solidFill>
              </a:rPr>
              <a:t>Conduction:</a:t>
            </a:r>
            <a:r>
              <a:rPr lang="en-US" dirty="0" smtClean="0">
                <a:solidFill>
                  <a:prstClr val="black"/>
                </a:solidFill>
              </a:rPr>
              <a:t> </a:t>
            </a:r>
            <a:r>
              <a:rPr lang="en-US" sz="2800" dirty="0">
                <a:solidFill>
                  <a:prstClr val="black"/>
                </a:solidFill>
              </a:rPr>
              <a:t>Exchange of heat by direct </a:t>
            </a:r>
            <a:r>
              <a:rPr lang="en-US" sz="2800" dirty="0" smtClean="0">
                <a:solidFill>
                  <a:prstClr val="black"/>
                </a:solidFill>
              </a:rPr>
              <a:t>contact</a:t>
            </a:r>
          </a:p>
          <a:p>
            <a:pPr marL="509588" lvl="1" indent="-273050">
              <a:buClr>
                <a:srgbClr val="D16349"/>
              </a:buClr>
            </a:pPr>
            <a:r>
              <a:rPr lang="en-US" dirty="0" smtClean="0">
                <a:solidFill>
                  <a:prstClr val="black"/>
                </a:solidFill>
              </a:rPr>
              <a:t>Air warmed on the pavement</a:t>
            </a:r>
          </a:p>
          <a:p>
            <a:pPr marL="509588" lvl="1" indent="-273050">
              <a:buClr>
                <a:srgbClr val="D16349"/>
              </a:buClr>
            </a:pPr>
            <a:r>
              <a:rPr lang="en-US" dirty="0" smtClean="0">
                <a:solidFill>
                  <a:prstClr val="black"/>
                </a:solidFill>
              </a:rPr>
              <a:t>Making </a:t>
            </a:r>
            <a:r>
              <a:rPr lang="en-US" dirty="0">
                <a:solidFill>
                  <a:prstClr val="black"/>
                </a:solidFill>
              </a:rPr>
              <a:t>popcorn on the </a:t>
            </a:r>
            <a:r>
              <a:rPr lang="en-US" dirty="0" smtClean="0">
                <a:solidFill>
                  <a:prstClr val="black"/>
                </a:solidFill>
              </a:rPr>
              <a:t>stove</a:t>
            </a:r>
          </a:p>
          <a:p>
            <a:pPr marL="509588" lvl="1" indent="-273050">
              <a:buClr>
                <a:srgbClr val="D16349"/>
              </a:buClr>
            </a:pPr>
            <a:r>
              <a:rPr lang="en-US" dirty="0" smtClean="0">
                <a:solidFill>
                  <a:prstClr val="black"/>
                </a:solidFill>
              </a:rPr>
              <a:t>Meat on a </a:t>
            </a:r>
            <a:r>
              <a:rPr lang="en-US" dirty="0">
                <a:solidFill>
                  <a:prstClr val="black"/>
                </a:solidFill>
              </a:rPr>
              <a:t>frying </a:t>
            </a:r>
            <a:r>
              <a:rPr lang="en-US" dirty="0" smtClean="0">
                <a:solidFill>
                  <a:prstClr val="black"/>
                </a:solidFill>
              </a:rPr>
              <a:t>pan</a:t>
            </a:r>
          </a:p>
        </p:txBody>
      </p:sp>
      <p:sp>
        <p:nvSpPr>
          <p:cNvPr id="6" name="TextBox 5"/>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spTree>
    <p:extLst>
      <p:ext uri="{BB962C8B-B14F-4D97-AF65-F5344CB8AC3E}">
        <p14:creationId xmlns:p14="http://schemas.microsoft.com/office/powerpoint/2010/main" val="2166828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sz="quarter" idx="1"/>
          </p:nvPr>
        </p:nvSpPr>
        <p:spPr>
          <a:xfrm>
            <a:off x="301752" y="1603248"/>
            <a:ext cx="8503920" cy="3349752"/>
          </a:xfrm>
        </p:spPr>
        <p:txBody>
          <a:bodyPr/>
          <a:lstStyle/>
          <a:p>
            <a:pPr marL="0" indent="0">
              <a:buNone/>
            </a:pPr>
            <a:r>
              <a:rPr lang="en-US" sz="4000" b="1" dirty="0" smtClean="0"/>
              <a:t>Convection</a:t>
            </a:r>
            <a:r>
              <a:rPr lang="en-US" sz="4000" dirty="0" smtClean="0"/>
              <a:t>:</a:t>
            </a:r>
            <a:r>
              <a:rPr lang="en-US" sz="4400" dirty="0" smtClean="0"/>
              <a:t> </a:t>
            </a:r>
            <a:r>
              <a:rPr lang="en-US" sz="2800" dirty="0" smtClean="0"/>
              <a:t>Transfer of heat in liquids and gasses through rising and falling currents</a:t>
            </a:r>
          </a:p>
          <a:p>
            <a:pPr marL="514350" indent="-285750">
              <a:buFont typeface="Courier New" panose="02070309020205020404" pitchFamily="49" charset="0"/>
              <a:buChar char="o"/>
            </a:pPr>
            <a:r>
              <a:rPr lang="en-US" sz="2200" dirty="0" smtClean="0"/>
              <a:t>Air near the ceiling is warmer than air near the floor</a:t>
            </a:r>
          </a:p>
          <a:p>
            <a:pPr marL="514350" indent="-285750">
              <a:buFont typeface="Courier New" panose="02070309020205020404" pitchFamily="49" charset="0"/>
              <a:buChar char="o"/>
            </a:pPr>
            <a:r>
              <a:rPr lang="en-US" sz="2200" dirty="0" smtClean="0"/>
              <a:t>Some large birds ride rising air currents when they fly</a:t>
            </a:r>
          </a:p>
          <a:p>
            <a:pPr marL="514350" indent="-285750">
              <a:buFont typeface="Courier New" panose="02070309020205020404" pitchFamily="49" charset="0"/>
              <a:buChar char="o"/>
            </a:pPr>
            <a:r>
              <a:rPr lang="en-US" sz="2200" dirty="0" smtClean="0"/>
              <a:t>Water molecules rising and falling as a kettle boils</a:t>
            </a:r>
          </a:p>
        </p:txBody>
      </p:sp>
      <p:sp>
        <p:nvSpPr>
          <p:cNvPr id="6" name="TextBox 5"/>
          <p:cNvSpPr txBox="1"/>
          <p:nvPr/>
        </p:nvSpPr>
        <p:spPr>
          <a:xfrm>
            <a:off x="228600" y="6419850"/>
            <a:ext cx="3581400" cy="246221"/>
          </a:xfrm>
          <a:prstGeom prst="rect">
            <a:avLst/>
          </a:prstGeom>
          <a:noFill/>
        </p:spPr>
        <p:txBody>
          <a:bodyPr wrap="square" rtlCol="0">
            <a:spAutoFit/>
          </a:bodyPr>
          <a:lstStyle/>
          <a:p>
            <a:r>
              <a:rPr lang="en-US" sz="1000" dirty="0" smtClean="0">
                <a:solidFill>
                  <a:schemeClr val="bg1"/>
                </a:solidFill>
              </a:rPr>
              <a:t>© Copyright 2015 – All rights reserved. </a:t>
            </a:r>
            <a:r>
              <a:rPr lang="en-US" sz="1000" dirty="0" smtClean="0">
                <a:solidFill>
                  <a:schemeClr val="bg1"/>
                </a:solidFill>
                <a:hlinkClick r:id="rId3"/>
              </a:rPr>
              <a:t>www.cpalms.org</a:t>
            </a:r>
            <a:endParaRPr lang="en-US" sz="1000" dirty="0">
              <a:solidFill>
                <a:schemeClr val="bg1"/>
              </a:solidFill>
            </a:endParaRPr>
          </a:p>
        </p:txBody>
      </p:sp>
      <p:sp>
        <p:nvSpPr>
          <p:cNvPr id="3" name="Title 2"/>
          <p:cNvSpPr>
            <a:spLocks noGrp="1"/>
          </p:cNvSpPr>
          <p:nvPr>
            <p:ph type="title"/>
          </p:nvPr>
        </p:nvSpPr>
        <p:spPr/>
        <p:txBody>
          <a:bodyPr/>
          <a:lstStyle/>
          <a:p>
            <a:r>
              <a:rPr lang="en-US" dirty="0" smtClean="0"/>
              <a:t>Convection</a:t>
            </a:r>
            <a:endParaRPr lang="en-US" dirty="0"/>
          </a:p>
        </p:txBody>
      </p:sp>
    </p:spTree>
    <p:extLst>
      <p:ext uri="{BB962C8B-B14F-4D97-AF65-F5344CB8AC3E}">
        <p14:creationId xmlns:p14="http://schemas.microsoft.com/office/powerpoint/2010/main" val="329419825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425</TotalTime>
  <Words>779</Words>
  <Application>Microsoft Office PowerPoint</Application>
  <PresentationFormat>On-screen Show (4:3)</PresentationFormat>
  <Paragraphs>100</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Calibri</vt:lpstr>
      <vt:lpstr>Courier New</vt:lpstr>
      <vt:lpstr>Georgia</vt:lpstr>
      <vt:lpstr>Wingdings</vt:lpstr>
      <vt:lpstr>Wingdings 2</vt:lpstr>
      <vt:lpstr>Civic</vt:lpstr>
      <vt:lpstr>Conduction, Convection, and Radiation</vt:lpstr>
      <vt:lpstr>Motivational Video</vt:lpstr>
      <vt:lpstr>Conduction</vt:lpstr>
      <vt:lpstr>Convection</vt:lpstr>
      <vt:lpstr>Convection in the Earth’s Mantle</vt:lpstr>
      <vt:lpstr>Radiation</vt:lpstr>
      <vt:lpstr>Comparing the Three Forms of Energy Transfer</vt:lpstr>
      <vt:lpstr>Conduction</vt:lpstr>
      <vt:lpstr>Convection</vt:lpstr>
      <vt:lpstr>Radiation</vt:lpstr>
      <vt:lpstr>Vocabulary Triangle</vt:lpstr>
      <vt:lpstr>Lab Activity Student Rotation Directions</vt:lpstr>
      <vt:lpstr>Closure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CONDUCTION, CONVECTION, RADIATION</dc:title>
  <dc:creator>Althea J. Brooks</dc:creator>
  <cp:lastModifiedBy>Tammy Hoak</cp:lastModifiedBy>
  <cp:revision>68</cp:revision>
  <dcterms:created xsi:type="dcterms:W3CDTF">2015-06-30T21:50:56Z</dcterms:created>
  <dcterms:modified xsi:type="dcterms:W3CDTF">2017-02-01T19:25:36Z</dcterms:modified>
</cp:coreProperties>
</file>